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90"/>
  </p:notesMasterIdLst>
  <p:handoutMasterIdLst>
    <p:handoutMasterId r:id="rId91"/>
  </p:handoutMasterIdLst>
  <p:sldIdLst>
    <p:sldId id="424" r:id="rId3"/>
    <p:sldId id="464" r:id="rId4"/>
    <p:sldId id="680" r:id="rId5"/>
    <p:sldId id="715" r:id="rId6"/>
    <p:sldId id="716" r:id="rId7"/>
    <p:sldId id="717" r:id="rId8"/>
    <p:sldId id="718" r:id="rId9"/>
    <p:sldId id="719" r:id="rId10"/>
    <p:sldId id="720" r:id="rId11"/>
    <p:sldId id="721" r:id="rId12"/>
    <p:sldId id="722" r:id="rId13"/>
    <p:sldId id="724" r:id="rId14"/>
    <p:sldId id="725" r:id="rId15"/>
    <p:sldId id="726" r:id="rId16"/>
    <p:sldId id="736" r:id="rId17"/>
    <p:sldId id="733" r:id="rId18"/>
    <p:sldId id="807" r:id="rId19"/>
    <p:sldId id="737" r:id="rId20"/>
    <p:sldId id="738" r:id="rId21"/>
    <p:sldId id="739" r:id="rId22"/>
    <p:sldId id="740" r:id="rId23"/>
    <p:sldId id="727" r:id="rId24"/>
    <p:sldId id="741" r:id="rId25"/>
    <p:sldId id="728" r:id="rId26"/>
    <p:sldId id="729" r:id="rId27"/>
    <p:sldId id="730" r:id="rId28"/>
    <p:sldId id="731" r:id="rId29"/>
    <p:sldId id="732" r:id="rId30"/>
    <p:sldId id="734" r:id="rId31"/>
    <p:sldId id="742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4" r:id="rId49"/>
    <p:sldId id="765" r:id="rId50"/>
    <p:sldId id="766" r:id="rId51"/>
    <p:sldId id="767" r:id="rId52"/>
    <p:sldId id="768" r:id="rId53"/>
    <p:sldId id="769" r:id="rId54"/>
    <p:sldId id="770" r:id="rId55"/>
    <p:sldId id="771" r:id="rId56"/>
    <p:sldId id="772" r:id="rId57"/>
    <p:sldId id="773" r:id="rId58"/>
    <p:sldId id="774" r:id="rId59"/>
    <p:sldId id="775" r:id="rId60"/>
    <p:sldId id="776" r:id="rId61"/>
    <p:sldId id="777" r:id="rId62"/>
    <p:sldId id="778" r:id="rId63"/>
    <p:sldId id="779" r:id="rId64"/>
    <p:sldId id="780" r:id="rId65"/>
    <p:sldId id="781" r:id="rId66"/>
    <p:sldId id="782" r:id="rId67"/>
    <p:sldId id="783" r:id="rId68"/>
    <p:sldId id="784" r:id="rId69"/>
    <p:sldId id="785" r:id="rId70"/>
    <p:sldId id="786" r:id="rId71"/>
    <p:sldId id="791" r:id="rId72"/>
    <p:sldId id="796" r:id="rId73"/>
    <p:sldId id="794" r:id="rId74"/>
    <p:sldId id="795" r:id="rId75"/>
    <p:sldId id="792" r:id="rId76"/>
    <p:sldId id="797" r:id="rId77"/>
    <p:sldId id="800" r:id="rId78"/>
    <p:sldId id="798" r:id="rId79"/>
    <p:sldId id="799" r:id="rId80"/>
    <p:sldId id="801" r:id="rId81"/>
    <p:sldId id="802" r:id="rId82"/>
    <p:sldId id="803" r:id="rId83"/>
    <p:sldId id="804" r:id="rId84"/>
    <p:sldId id="805" r:id="rId85"/>
    <p:sldId id="806" r:id="rId86"/>
    <p:sldId id="787" r:id="rId87"/>
    <p:sldId id="788" r:id="rId88"/>
    <p:sldId id="789" r:id="rId89"/>
  </p:sldIdLst>
  <p:sldSz cx="12192000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3399"/>
    <a:srgbClr val="FFFF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>
      <p:cViewPr varScale="1">
        <p:scale>
          <a:sx n="77" d="100"/>
          <a:sy n="77" d="100"/>
        </p:scale>
        <p:origin x="114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370E364B-F6A0-45A4-83CA-97D3AC616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442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0781FBCE-61FE-40E6-9754-3B50E0E96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541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62861-AB4E-4A4A-85C9-2BE426D977B7}" type="slidenum">
              <a:rPr lang="en-US" altLang="zh-CN">
                <a:solidFill>
                  <a:srgbClr val="000000"/>
                </a:solidFill>
              </a:rPr>
              <a:pPr/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187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1634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325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70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38334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680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463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2945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8494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834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2483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39235F-6C18-4134-BF15-31B023A9214B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5525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851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9169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13064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7707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50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57449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3780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9230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6201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319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4697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0270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198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1338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4475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012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32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5827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07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4139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612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161711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9473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29126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2600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61664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926847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9744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92684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9744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071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946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2607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7178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2616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55753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64500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1069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1783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7520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8862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09974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230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385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58940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21548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14825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65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68847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04840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499010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92619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86C06B-9E90-4371-A308-5EE86E277ACE}" type="slidenum">
              <a:rPr kumimoji="1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2562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50951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1917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468590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5612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60924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13247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47021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28923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63027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5967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79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66708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6883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859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5209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60784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04995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3354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03706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71101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87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145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819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7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7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8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5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95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17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0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4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9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65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53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FFFFFF"/>
                </a:solidFill>
              </a:rPr>
              <a:t>Xuegong Zhang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09BA026-B759-413E-9B7E-4969743CC946}" type="slidenum">
              <a:rPr lang="zh-CN" altLang="en-US">
                <a:solidFill>
                  <a:srgbClr val="FFFFFF"/>
                </a:solidFill>
              </a:rPr>
              <a:pPr/>
              <a:t>‹#›</a:t>
            </a:fld>
            <a:endParaRPr lang="en-US" altLang="zh-C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8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2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8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6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60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791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xg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xwwang@tsinghua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2278" y="1628800"/>
            <a:ext cx="8887444" cy="1478632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2"/>
                </a:solidFill>
                <a:ea typeface="黑体" pitchFamily="2" charset="-122"/>
              </a:rPr>
              <a:t>模式识别（第四版）</a:t>
            </a:r>
            <a:br>
              <a:rPr lang="en-US" altLang="zh-CN" sz="4800" dirty="0">
                <a:solidFill>
                  <a:schemeClr val="bg2"/>
                </a:solidFill>
                <a:ea typeface="黑体" pitchFamily="2" charset="-122"/>
              </a:rPr>
            </a:br>
            <a:r>
              <a:rPr lang="en-US" altLang="zh-CN" sz="4000" dirty="0">
                <a:solidFill>
                  <a:schemeClr val="bg2"/>
                </a:solidFill>
                <a:ea typeface="黑体" pitchFamily="2" charset="-122"/>
              </a:rPr>
              <a:t>——</a:t>
            </a:r>
            <a:r>
              <a:rPr lang="zh-CN" altLang="zh-CN" sz="4000" dirty="0">
                <a:solidFill>
                  <a:schemeClr val="bg2"/>
                </a:solidFill>
                <a:ea typeface="黑体" pitchFamily="2" charset="-122"/>
              </a:rPr>
              <a:t>模式识别</a:t>
            </a:r>
            <a:r>
              <a:rPr lang="zh-CN" altLang="en-US" sz="4000" dirty="0">
                <a:solidFill>
                  <a:schemeClr val="bg2"/>
                </a:solidFill>
                <a:ea typeface="黑体" pitchFamily="2" charset="-122"/>
              </a:rPr>
              <a:t>与机器学习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91544" y="4336752"/>
            <a:ext cx="7777163" cy="147863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张学工、汪小我</a:t>
            </a:r>
            <a:endParaRPr lang="en-US" altLang="zh-CN" sz="2400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zhangxg@tsinghua.edu.cn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;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xwwang@tsinghua.edu.cn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  <a:p>
            <a:pPr lvl="0"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清华大学自动化系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9236" y="18724"/>
            <a:ext cx="888744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8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2ED95-257C-4026-8C27-5ABD4D42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C54D9-3F1E-482D-9BB3-8411D473745E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959" y="945019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超参数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hyper-parameters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卷积核尺寸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步幅（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stride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边宽或边衬（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pad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对训练过程与结果有重要影响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parameters</a:t>
            </a:r>
            <a:r>
              <a:rPr lang="zh-CN" altLang="zh-CN" sz="2400" dirty="0"/>
              <a:t>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3BB107-124B-3D4D-BE0A-D7BFC6B84B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/>
          <a:stretch/>
        </p:blipFill>
        <p:spPr bwMode="auto">
          <a:xfrm>
            <a:off x="5879976" y="1868825"/>
            <a:ext cx="5976663" cy="3648408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405E1D-87ED-4AAA-9193-04AE90AD7C7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445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83432" y="1227212"/>
                <a:ext cx="10585176" cy="4403576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权值共享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weight sharing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：一轮扫描中卷积核参数不变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前向传播后，通过输出端误差进行反向传播优化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多个并行卷积核构成多个通道，提取不同特征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图像尺寸𝑛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×𝑛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，卷积核尺寸𝑘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×𝑘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，步幅为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，边衬为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且对称 ，则特征图维数：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zh-CN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zh-CN" sz="28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𝑛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+2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𝑝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+</m:t>
                          </m:r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432" y="1227212"/>
                <a:ext cx="10585176" cy="4403576"/>
              </a:xfrm>
              <a:blipFill>
                <a:blip r:embed="rId3"/>
                <a:stretch>
                  <a:fillRect l="-1036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7000B3C-B55E-441C-9803-451DA4E22B5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835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8105" y="1060190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挤压（</a:t>
            </a:r>
            <a:r>
              <a:rPr lang="en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squashing</a:t>
            </a:r>
            <a:r>
              <a:rPr lang="zh-CN" altLang="e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：对卷积结果进行非线性运算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非线性激活函数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传统</a:t>
            </a:r>
            <a:r>
              <a:rPr lang="e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型函数（</a:t>
            </a:r>
            <a:r>
              <a:rPr lang="e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sigmoid</a:t>
            </a:r>
            <a:r>
              <a:rPr lang="zh-CN" altLang="e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或双曲正切函数（</a:t>
            </a:r>
            <a:r>
              <a:rPr lang="e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tanh</a:t>
            </a:r>
            <a:r>
              <a:rPr lang="zh-CN" altLang="e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常用</a:t>
            </a:r>
            <a:r>
              <a:rPr lang="en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ReLU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函数：矫正线性单元（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Rectified Linear Unit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F9271C-6462-7B48-B197-5567AF0DDA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425469"/>
            <a:ext cx="11412815" cy="2664296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D19C68-9C07-4BD2-B991-3A313E6511E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2923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835529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12.3.2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汇集（池化）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268760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汇集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（“池化”）：对卷积后特征图进行降采样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最大汇集（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max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pooling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）：选局部区域最大值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平均汇集（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Average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pooling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）：选区域数值平均值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两个参数：汇集区域大小和步幅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3549B5-1556-724E-BB26-871593345E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36" y="3501008"/>
            <a:ext cx="5575076" cy="2815985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D1C1A27-4B66-4DD0-84A7-50DAB045E8B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584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838944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12.3.3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深层卷积神经网络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56405" y="1124744"/>
                <a:ext cx="10585176" cy="4403576"/>
              </a:xfrm>
            </p:spPr>
            <p:txBody>
              <a:bodyPr/>
              <a:lstStyle/>
              <a:p>
                <a:pPr lvl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AlexNet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使用局部感受野、权值共享、最大汇集等措施减少参数量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自由参数：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~6.1×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effectLst/>
                  </a:rPr>
                  <a:t> </a:t>
                </a:r>
                <a:endParaRPr lang="en-US" altLang="zh-CN" sz="2400" dirty="0">
                  <a:solidFill>
                    <a:schemeClr val="bg2"/>
                  </a:solidFill>
                  <a:effectLst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数据扩增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data augmentation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：利用预处理增加训练样本数目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6405" y="1124744"/>
                <a:ext cx="10585176" cy="4403576"/>
              </a:xfrm>
              <a:blipFill>
                <a:blip r:embed="rId3"/>
                <a:stretch>
                  <a:fillRect l="-1037" t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DFA106F-2381-3C46-8D0F-2BD33ABC721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068960"/>
            <a:ext cx="7920880" cy="3564632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916A42-F7BF-48DC-B7AA-53BA2F8009F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096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448" y="404664"/>
            <a:ext cx="9937104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12.3.4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卷积神经网络的演化和几个代表性模型 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696244"/>
            <a:ext cx="10585176" cy="4403576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1990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LeNet-1  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2012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AlexNet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2013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ZFNet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2014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VGG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     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2014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GoogLeNet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2015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年：残差网络（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ResNet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2017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年：密集网络（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DenseNet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年：多尺度密度网络（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MSDNet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4BEC52-00D8-4EEB-8D36-A1E0D3DC11D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254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192" y="746873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LeNet-1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针对手写字符问题设计，后被支持向量机超出（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6.5.3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小节）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3A73C8-EF33-E541-A5A2-18AAD37961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88840"/>
            <a:ext cx="9181020" cy="4259560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5EAA0A-687A-402D-9A9D-0F0B3154C95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855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192" y="746873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AlexNet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–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2012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ImageNet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竞赛大突破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5EAA0A-687A-402D-9A9D-0F0B3154C95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46E43-7233-40A4-AA32-1914BB2541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80" y="1844825"/>
            <a:ext cx="9001000" cy="4403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32255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258" y="1556792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VGG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使用了较小卷积核尺寸和降采样区域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网络提升到最多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16~19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层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50397D-3FAD-EB46-A2CB-70907C8DA2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60648"/>
            <a:ext cx="3096344" cy="6555864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BFAB94-864B-43B3-8E23-599607520E7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2429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192" y="476672"/>
            <a:ext cx="10585176" cy="4403576"/>
          </a:xfrm>
        </p:spPr>
        <p:txBody>
          <a:bodyPr/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GoogLeNet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用多个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“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起始单元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inception</a:t>
            </a:r>
            <a:r>
              <a:rPr lang="zh-CN" altLang="e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的小网络模块构成大网络 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在基元中采用了多个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1x1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的卷积核，实现降维和减少计算量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在中间设置两处输出，作为训练辅助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81429D-7EC2-3D4E-9E3A-8C9A77D3D0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420888"/>
            <a:ext cx="9073008" cy="4212704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66E546-1451-4DFA-999E-08C6BD8221B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445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670943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深度学习</a:t>
            </a:r>
            <a:endParaRPr lang="en-US" altLang="zh-CN" sz="36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31272-AF3B-486E-8D35-82762C2A6028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57B5BC-EF45-4E26-8B91-4A17FE4B123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7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28192" y="746873"/>
                <a:ext cx="10585176" cy="4403576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残差网络（</a:t>
                </a:r>
                <a:r>
                  <a:rPr lang="en-US" altLang="zh-CN" sz="2800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ResNet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相邻层合并为一个组合单元，每个单元设一个跨过几层网络的短路连接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𝒙 是本单元的输入，单元格内局部网络映射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，是除信号自身外的一个“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残差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”（</a:t>
                </a:r>
                <a:r>
                  <a:rPr lang="en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residual</a:t>
                </a:r>
                <a:r>
                  <a:rPr lang="zh-CN" altLang="e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，则实际输出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 algn="ctr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28192" y="746873"/>
                <a:ext cx="10585176" cy="4403576"/>
              </a:xfrm>
              <a:blipFill>
                <a:blip r:embed="rId3"/>
                <a:stretch>
                  <a:fillRect l="-1036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9CAB6F7-531B-D346-A871-2FFD1B2FF93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1"/>
          <a:stretch/>
        </p:blipFill>
        <p:spPr bwMode="auto">
          <a:xfrm>
            <a:off x="277145" y="3645024"/>
            <a:ext cx="11236223" cy="2250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C8E583-5577-4535-9C94-610CC9AC66C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673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192" y="746873"/>
            <a:ext cx="10585176" cy="440357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密集网络（</a:t>
            </a:r>
            <a:r>
              <a:rPr lang="en-US" altLang="zh-CN" sz="28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DenseNet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上一层得到的特征图不但输出到下一层，而是形成了跨层的密集连接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密集区块（</a:t>
            </a:r>
            <a:r>
              <a:rPr lang="e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Dense Block</a:t>
            </a:r>
            <a:r>
              <a:rPr lang="zh-CN" altLang="e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：用较少的卷积核，并且大量是</a:t>
            </a:r>
            <a:r>
              <a:rPr lang="e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1x1 </a:t>
            </a:r>
            <a:r>
              <a:rPr lang="zh-CN" altLang="e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卷积核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进一步拓展为</a:t>
            </a:r>
            <a:r>
              <a:rPr lang="en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MSDNet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：二维的神经网络阵列，并设有中间输出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6E1E3D-2F40-0948-8848-9D3B4B48E8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3245897"/>
            <a:ext cx="11521280" cy="2368013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DCD257-8177-4EDA-99E5-1D9BCAF013A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60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875420" y="415584"/>
            <a:ext cx="10441160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12.3.5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卷积神经网络在非图像数据上的应用举例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83432" y="1696244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DeepBind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：预测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DNA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序列与蛋白质结合能力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编码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A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G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和不确定碱基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N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为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4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维向量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使用一维，四个通道的卷积核学习模体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输出函数：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ne</m:t>
                      </m:r>
                      <m:sSub>
                        <m:sSubPr>
                          <m:ctrlPr>
                            <a:rPr lang="zh-CN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CN" sz="2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zh-CN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pool</m:t>
                          </m:r>
                          <m:d>
                            <m:dPr>
                              <m:ctrlPr>
                                <a:rPr lang="zh-CN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rect</m:t>
                              </m:r>
                              <m:sSub>
                                <m:sSubPr>
                                  <m:ctrlPr>
                                    <a:rPr lang="zh-CN" altLang="zh-CN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­</m:t>
                                  </m:r>
                                </m:e>
                                <m:sub>
                                  <m:r>
                                    <a:rPr lang="en-US" altLang="zh-CN" sz="2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con</m:t>
                                  </m:r>
                                  <m:sSub>
                                    <m:sSubPr>
                                      <m:ctrlPr>
                                        <a:rPr lang="zh-CN" altLang="zh-CN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en-US" altLang="zh-CN" sz="2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zh-CN" sz="2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𝑠是编码后的输入序列，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conv</m:t>
                    </m:r>
                    <m:r>
                      <a:rPr lang="en-US" altLang="zh-CN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表示卷积层，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pool</m:t>
                    </m:r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 ∙ 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effectLst/>
                  </a:rPr>
                  <a:t> 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表示汇集运算，</a:t>
                </a:r>
                <a:r>
                  <a:rPr lang="en-US" altLang="zh-CN" sz="28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rect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 ∙ 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表示</a:t>
                </a:r>
                <a:r>
                  <a:rPr lang="en" altLang="zh-CN" sz="2800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ReLU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函数，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net</m:t>
                    </m:r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 ∙ 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表示全连接多层感知器 </a:t>
                </a: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432" y="1696244"/>
                <a:ext cx="10585176" cy="4403576"/>
              </a:xfrm>
              <a:blipFill>
                <a:blip r:embed="rId3"/>
                <a:stretch>
                  <a:fillRect l="-1036" t="-1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9A510EE9-3006-4B8E-B78F-ACD24C04136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239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908720"/>
            <a:ext cx="10585176" cy="4403576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核函数反应结合序列每个位置的相对重要性 ，称作“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突变图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”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B6FA15-BEEF-024E-AA58-2E073B1C47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7" y="1556792"/>
            <a:ext cx="11233247" cy="4547592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97C263-07F9-4685-A9B4-3558FCBFCEB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9041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864096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12.4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循环神经网络（</a:t>
            </a:r>
            <a:r>
              <a:rPr lang="en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RNN</a:t>
            </a:r>
            <a:r>
              <a:rPr lang="zh-CN" altLang="e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zh-CN" altLang="en-US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1384" y="1401688"/>
                <a:ext cx="10873208" cy="4403576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buFont typeface="Arial" panose="020B0604020202020204" pitchFamily="34" charset="0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霍普菲尔德（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Hopfield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）网络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基本原理：联想记忆（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associative memory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或内容索引的记忆（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content-addressable memory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每个神经元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由其他神经元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及连接关系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共同决定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+1    </m:t>
                              </m:r>
                              <m:r>
                                <a:rPr lang="zh-CN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zh-CN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8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zh-CN" sz="28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8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8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zh-CN" altLang="zh-CN" sz="28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8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−1             </m:t>
                              </m:r>
                              <m:r>
                                <a:rPr lang="zh-CN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其他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1384" y="1401688"/>
                <a:ext cx="10873208" cy="4403576"/>
              </a:xfrm>
              <a:blipFill>
                <a:blip r:embed="rId3"/>
                <a:stretch>
                  <a:fillRect l="-1009" t="-1939" r="-2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5026305-44EC-2B47-AFDD-1DA1C02A4D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79" y="3543156"/>
            <a:ext cx="4962775" cy="2934716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25C419-EBAE-4F9B-A38C-3DB68EADEBD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9635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008112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12.4.1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</a:t>
            </a:r>
            <a:r>
              <a:rPr lang="en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Hopfield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神经网络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00" y="1545704"/>
                <a:ext cx="10873208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Hopfield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网络对信息处理是动态过程，等效最小化李雅普诺夫函数（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Lyapunov function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，最终收敛到稳定状态，也称作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吸引子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训练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过程基于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Hebb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学习规则：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bSup>
                    <m:r>
                      <a:rPr lang="zh-CN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、</m:t>
                    </m:r>
                    <m:sSubSup>
                      <m:sSubSup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是第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</a:t>
                </a: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个训练样本的第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  <m:r>
                      <a:rPr lang="zh-CN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、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个元素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是一次学习的样本数目</a:t>
                </a:r>
              </a:p>
              <a:p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训练结束后，网络根据部分像素联想出其他像素</a:t>
                </a:r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00" y="1545704"/>
                <a:ext cx="10873208" cy="4403576"/>
              </a:xfrm>
              <a:blipFill>
                <a:blip r:embed="rId3"/>
                <a:stretch>
                  <a:fillRect l="-1009" t="-1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B1C29EE3-3500-42A8-B9C5-749C7BB488E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5104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708992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12.4.2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循环神经网络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83432" y="1185664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Hopfield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网络：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对于时间序列样本，我们希望建立随时间逐步输入的模型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循环神经网络：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zh-CN" sz="2800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432" y="1185664"/>
                <a:ext cx="10585176" cy="4403576"/>
              </a:xfrm>
              <a:blipFill>
                <a:blip r:embed="rId3"/>
                <a:stretch>
                  <a:fillRect l="-1036" t="-1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BB45460-CB8A-E64D-B3BC-B374AB9157B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8"/>
          <a:stretch/>
        </p:blipFill>
        <p:spPr bwMode="auto">
          <a:xfrm>
            <a:off x="3143671" y="3789040"/>
            <a:ext cx="6192689" cy="2808312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58CF33-F52E-4C48-AEEC-CEA83DF2A4D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0704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836712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基本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RNN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运算函数：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Arial" panose="020B0604020202020204" pitchFamily="34" charset="0"/>
                  </a:rPr>
                  <a:t>：自身的权值矩阵</a:t>
                </a:r>
                <a:endParaRPr lang="en-US" altLang="zh-CN" sz="2400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Arial" panose="020B0604020202020204" pitchFamily="34" charset="0"/>
                  </a:rPr>
                  <a:t>：输入向量到神经元节点的权值矩阵</a:t>
                </a:r>
                <a:endParaRPr lang="en-US" altLang="zh-CN" sz="2400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Arial" panose="020B0604020202020204" pitchFamily="34" charset="0"/>
                  </a:rPr>
                  <a:t>当前时刻状态</a:t>
                </a:r>
                <a:endParaRPr lang="en-US" altLang="zh-CN" sz="2400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  <a:cs typeface="Arial" panose="020B0604020202020204" pitchFamily="34" charset="0"/>
                  </a:rPr>
                  <a:t>前一时刻状态</a:t>
                </a:r>
                <a:endParaRPr lang="en-US" altLang="zh-CN" sz="2400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lang="en-US" altLang="zh-CN" sz="2800" i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t</a:t>
                </a:r>
                <a:r>
                  <a:rPr lang="zh-CN" altLang="en-US" sz="2800" i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时刻网络输出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zh-CN" sz="2400" dirty="0"/>
              </a:p>
              <a:p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RNN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是有时间过程的前馈神经网络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836712"/>
                <a:ext cx="10585176" cy="4403576"/>
              </a:xfrm>
              <a:blipFill>
                <a:blip r:embed="rId3"/>
                <a:stretch>
                  <a:fillRect l="-1036" t="-1798" b="-5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0DD1C86-F33B-FB46-B6C2-858AB09114F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9"/>
          <a:stretch/>
        </p:blipFill>
        <p:spPr bwMode="auto">
          <a:xfrm>
            <a:off x="7392144" y="1840716"/>
            <a:ext cx="4176464" cy="3988110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B1455C-64C0-480F-95B8-516902C75BA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080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404664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几种应用形式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CF9A23-E9CE-C643-B0A1-39A5ED414E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2" y="980728"/>
            <a:ext cx="4739220" cy="2745173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D86A40-03C0-414A-8E47-F458018EE1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64" y="980728"/>
            <a:ext cx="4739220" cy="2696080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807282-A096-B047-BFA3-4930C0E72CB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33677"/>
            <a:ext cx="4539072" cy="2907691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6C82D6-81C8-8E43-9C06-CCF044C4A24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88" y="4005064"/>
            <a:ext cx="4379180" cy="2696079"/>
          </a:xfrm>
          <a:prstGeom prst="rect">
            <a:avLst/>
          </a:prstGeom>
          <a:noFill/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C6B4BCE-09E0-474D-B193-B5F08D4E264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1288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227212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的训练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正向传播时权值矩阵相同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每个时刻计算误差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权值更新时对误差求和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时间反向传播（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Back-propagation through time</a:t>
            </a:r>
            <a:r>
              <a:rPr lang="zh-C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建立语言模型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对单词进行编码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用起始单词创建句子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CNN-RNN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复合神经网络模型：从图像产生语言描述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2668DF-39D1-4609-8075-9A9AB009749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95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ea typeface="黑体" pitchFamily="2" charset="-122"/>
              </a:rPr>
              <a:t>本章主要内容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590" y="1619672"/>
            <a:ext cx="10369152" cy="4392488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12.1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12.2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人工神经网络回顾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卷积神经网络（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CNN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12.4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循环神经网络（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RNN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12.5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长短时记忆模型（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LSTM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自编码器、限制性玻尔兹曼机与深度信念网络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12.7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生成模型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12.8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综合应用举例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12.9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深度学习算法中的部分常用技巧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12.10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讨论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8024B4-DEFB-4333-B827-448E53BCB89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004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12.5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长短时记忆模型（</a:t>
            </a: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LSTM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408" y="1718936"/>
                <a:ext cx="10585176" cy="4403576"/>
              </a:xfrm>
            </p:spPr>
            <p:txBody>
              <a:bodyPr/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循环神经网络按照时间顺序依次传递，是一种短时记忆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自然语言及其他时间序列信号中，某些信息不限于相邻时刻，有较长远的影响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长短时记忆神经网络模型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LSTM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Long short-term memory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1997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年已提出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LSTM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有两套随时间传递的状态向量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为隐状态，与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RNN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中的神经网络状态类似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为记忆状态，跨时间单元传递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408" y="1718936"/>
                <a:ext cx="10585176" cy="4403576"/>
              </a:xfrm>
              <a:blipFill>
                <a:blip r:embed="rId3"/>
                <a:stretch>
                  <a:fillRect l="-1037" t="-1939" r="-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FF4414F-B937-44A7-91DA-099692AF05D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815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07368" y="620688"/>
                <a:ext cx="8136904" cy="5760640"/>
              </a:xfrm>
            </p:spPr>
            <p:txBody>
              <a:bodyPr/>
              <a:lstStyle/>
              <a:p>
                <a:pPr eaLnBrk="1" hangingPunct="1">
                  <a:spcBef>
                    <a:spcPts val="6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四个控制通道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，称作“门”（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gate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输出门：更新状态变量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zh-CN" altLang="en-US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遗忘门：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    生成遗忘向量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，部分遗忘前记忆向量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内部状态门：生成当前状态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输入门：对当前记忆进行控制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6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新记忆向量：由内部状态门和输出门共同决定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7368" y="620688"/>
                <a:ext cx="8136904" cy="5760640"/>
              </a:xfrm>
              <a:blipFill>
                <a:blip r:embed="rId3"/>
                <a:stretch>
                  <a:fillRect l="-1798" t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FD1627D-A5AF-9A4E-A790-D829B73150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620688"/>
            <a:ext cx="4896544" cy="381642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528B45-9DF8-45A4-A477-287D8D94CC8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560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1052736"/>
            <a:ext cx="10585176" cy="440357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LSTM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的训练与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基本相同：时间反向传播算法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RNN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回传需要与权值矩阵相乘，可能会梯度爆炸或消失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LSTM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的记忆状态有利于梯度回传，是一条“高速公路”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跨时间单元传递的记忆通道与卷积神经网络中</a:t>
            </a:r>
            <a:r>
              <a:rPr lang="en" altLang="zh-CN" sz="2800" dirty="0" err="1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ResNet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或</a:t>
            </a:r>
            <a:r>
              <a:rPr lang="en" altLang="zh-CN" sz="2800" dirty="0" err="1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DenseNet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的思想具有一定的共性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739117-EB3A-4A75-B5B9-A9ED66B8822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038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63352" y="475462"/>
            <a:ext cx="11665296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自编码器、限制性玻尔兹曼机与深度信念网络</a:t>
            </a:r>
            <a:b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12.6.1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自编码器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D333DB8-5D96-204C-A6AF-635A979DD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422" y="1978962"/>
                <a:ext cx="9076970" cy="4403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自我映射：多层感知器的输入输出设置为一样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自编码器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Auto-Encoder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，缩写为</a:t>
                </a: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AE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）：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：隐层输出，对样本的低维表示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：解码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隐节点进行信息编码和压缩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目标函数：最小化误差平方和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sz="28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zh-CN" altLang="zh-CN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zh-CN" sz="28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zh-CN" altLang="zh-CN" sz="28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zh-CN" sz="28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800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80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8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D333DB8-5D96-204C-A6AF-635A979DD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422" y="1978962"/>
                <a:ext cx="9076970" cy="4403576"/>
              </a:xfrm>
              <a:prstGeom prst="rect">
                <a:avLst/>
              </a:prstGeom>
              <a:blipFill>
                <a:blip r:embed="rId3"/>
                <a:stretch>
                  <a:fillRect l="-1209" t="-1939" b="-5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0D0B7611-7DA2-A34B-A20E-EAD0618E0B2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810512"/>
            <a:ext cx="3316330" cy="343736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EB435D-03F6-4531-9ACD-07F88B8CAA7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9693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620688"/>
            <a:ext cx="10585176" cy="44035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若采用线性函数，则自编码器等价于主成分分析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，隐层编码为前几个主成分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采用如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Sigmoid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的非线性传递函数时，可看作是用神经网络实现非线性主成分分析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训练仍可采用误差反向传播算法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学习中不包含对样本分类或其他特性的预测，是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非监督学习模型</a:t>
            </a:r>
            <a:endParaRPr lang="en-US" altLang="zh-CN"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一层编码、解码的复杂映射能力弱，难以学习复杂流形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BB7F77-B579-5B45-AF6F-A80A76677B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412943"/>
            <a:ext cx="3816424" cy="27622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439DFA-0976-44D6-9D5A-4A069C76345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7077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620688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多层自编码器：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zh-CN" altLang="en-US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增加多个隐层，用中间隐层（瓶颈层）节点输出作为对样本的低维表示即编码</a:t>
            </a:r>
            <a:endParaRPr lang="en-US" altLang="zh-CN" sz="2400" kern="12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其他变种：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zh-CN" altLang="en-US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稀疏自编码器（</a:t>
            </a:r>
            <a:r>
              <a:rPr lang="en" altLang="zh-C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Sparse AE</a:t>
            </a:r>
            <a:r>
              <a:rPr lang="zh-CN" altLang="e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去噪自编码器（</a:t>
            </a:r>
            <a:r>
              <a:rPr lang="en" altLang="zh-C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Denoising AE</a:t>
            </a:r>
            <a:r>
              <a:rPr lang="zh-CN" altLang="e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）、</a:t>
            </a:r>
            <a:r>
              <a:rPr lang="zh-CN" altLang="en-US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收缩自编码器（</a:t>
            </a:r>
            <a:r>
              <a:rPr lang="en" altLang="zh-C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Contractive AE</a:t>
            </a:r>
            <a:r>
              <a:rPr lang="zh-CN" altLang="en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 </a:t>
            </a:r>
            <a:r>
              <a:rPr lang="zh-CN" altLang="en-US" sz="2400" kern="12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等</a:t>
            </a:r>
            <a:endParaRPr lang="en-US" altLang="zh-CN" sz="2400" kern="12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355750-C0AF-7348-BA56-ECE238FB37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1" y="3212976"/>
            <a:ext cx="5521919" cy="3384376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A8AF3E-905F-4500-A1F7-FD920E65832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3879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435088"/>
            <a:ext cx="9430816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12.6.2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用多层自编码器构造深度神经网络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578088"/>
            <a:ext cx="10585176" cy="4403576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表示学习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通过神经网络学习得到对样本更有效的特征表示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逐层训练全连接深度神经网络 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先构造并训练一层自编码器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去掉解码器层，再接一个新的简单编码器进行训练，训练完成后再把解码器层去掉 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以此类推，一步步增加新的编码器层，然后进行误差反向传播训练。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逐级训练也称作多层网络的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预训练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，最后的训练过程也被称作对网络的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微调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DF4233-0C03-4556-9F2C-7006FBC2F30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0082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C8B09E-AA81-CD4C-A53E-475E2F8E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D1F45-FD1A-9345-A129-EB25C98412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8" y="635212"/>
            <a:ext cx="10907724" cy="5261387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A2B2B5-6E7C-451C-82A0-997830B3DF8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02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352128"/>
            <a:ext cx="9430816" cy="72032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12.6.3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限制性玻尔兹曼机（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RBM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1458636"/>
                <a:ext cx="10585176" cy="4403576"/>
              </a:xfrm>
            </p:spPr>
            <p:txBody>
              <a:bodyPr/>
              <a:lstStyle/>
              <a:p>
                <a:pPr lvl="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玻尔兹曼机</a:t>
                </a:r>
                <a:r>
                  <a:rPr lang="zh-CN" altLang="en-US" sz="2800" b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Boltmann Machines</a:t>
                </a:r>
                <a:r>
                  <a:rPr lang="zh-CN" altLang="en" sz="2800" b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b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b="1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可见节点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：样本的特征变量，二值特征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隐节点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可见节点和隐节点之间全连接，边权值代表连接强度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表示可见节点为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时的能量，概率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与能量的关系表示为：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归一化因子</a:t>
                </a:r>
                <a14:m>
                  <m:oMath xmlns:m="http://schemas.openxmlformats.org/officeDocument/2006/math"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1458636"/>
                <a:ext cx="10585176" cy="4403576"/>
              </a:xfrm>
              <a:blipFill>
                <a:blip r:embed="rId3"/>
                <a:stretch>
                  <a:fillRect l="-1036" t="-1798" r="-4548" b="-7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C1B3812-85D6-B544-B89B-CE776E50C25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764704"/>
            <a:ext cx="3865736" cy="2371589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B63117-9EF7-433F-88FC-E5D9E069914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7487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03412" y="836712"/>
                <a:ext cx="10585176" cy="475252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能量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需考虑所有可能隐节点向量取值：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对可见节点向量𝒙和隐节点向量𝒉，能量为：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𝑼𝒙</m:t>
                      </m:r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𝑽𝒉</m:t>
                      </m:r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分别为隐节点和可见节点的偏置参数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：可见节点和隐节点之间的连接权值矩阵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分别是可见节点和隐节点各自内部的连接权值矩阵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参数估计比较困难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3412" y="836712"/>
                <a:ext cx="10585176" cy="4752528"/>
              </a:xfrm>
              <a:blipFill>
                <a:blip r:embed="rId3"/>
                <a:stretch>
                  <a:fillRect l="-1037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7F80CA7-00B0-4264-BFBD-9031C3DD63E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944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12.1 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408" y="1718936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深度学习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1986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Rina </a:t>
            </a:r>
            <a:r>
              <a:rPr lang="en-US" altLang="zh-CN" sz="2400" dirty="0" err="1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Dechter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提出这个词，以搜索和推理为核心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2000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年，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I. Aizenberg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引入到神经网络研究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具有多层结构神经网络模型的机器学习方法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是一大类机器学习方法的总称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深度学习也与神经网络与贝叶斯学习等结合起来，并不限于狭义的神经网络的概念 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B57DA1-99C0-4A2E-9EAD-1A0E54A9168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695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9376" y="692696"/>
                <a:ext cx="9793088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限制性玻尔兹曼机（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连接限制在可见层和隐层之间，同层直接无连接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可见节点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，隐层节点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联合概率为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其中归一化因子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能量简化为：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9376" y="692696"/>
                <a:ext cx="9793088" cy="4403576"/>
              </a:xfrm>
              <a:blipFill>
                <a:blip r:embed="rId3"/>
                <a:stretch>
                  <a:fillRect l="-1121" t="-1939" b="-20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484131-E0E3-7147-9BFA-C8AA55ADC67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132856"/>
            <a:ext cx="4248471" cy="201622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CF8F7F-570F-4B6D-B3EC-A3AFB7512C2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1605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8242" y="908720"/>
                <a:ext cx="10585176" cy="54726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限制性玻尔兹曼机（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是一种生成模型，输入节点和隐节点的联合概率密度函数可写为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r" eaLnBrk="1" hangingPunct="1">
                  <a:spcBef>
                    <a:spcPts val="1200"/>
                  </a:spcBef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分别表示隐层第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个节点和输入层第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个节点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早期也被称作“专家乘积”模型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8242" y="908720"/>
                <a:ext cx="10585176" cy="5472608"/>
              </a:xfrm>
              <a:blipFill>
                <a:blip r:embed="rId3"/>
                <a:stretch>
                  <a:fillRect l="-1037" t="-1448" r="-1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2B0F4B2-1F1C-4E4B-B54D-AD9B7A663C3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8058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2424" y="775792"/>
                <a:ext cx="10585176" cy="5472608"/>
              </a:xfrm>
            </p:spPr>
            <p:txBody>
              <a:bodyPr/>
              <a:lstStyle/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根据联合分布，可以写出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下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的条件概率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e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为二值节点，可对隐节点概率归一化：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zh-CN" altLang="zh-CN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即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sigm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同理：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zh-CN" altLang="en-US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sigm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sigm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2424" y="775792"/>
                <a:ext cx="10585176" cy="5472608"/>
              </a:xfrm>
              <a:blipFill>
                <a:blip r:embed="rId3"/>
                <a:stretch>
                  <a:fillRect l="-1210" t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377BAA0-F31A-41FD-AAD4-2CEB412DFCE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6776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8242" y="908720"/>
                <a:ext cx="10585176" cy="54726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合并到统一公式：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sigm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类似的，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我们也可以得到给定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下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的条件概率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sigm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𝒉𝑾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8242" y="908720"/>
                <a:ext cx="10585176" cy="5472608"/>
              </a:xfrm>
              <a:blipFill>
                <a:blip r:embed="rId3"/>
                <a:stretch>
                  <a:fillRect l="-1037" t="-1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868421F-25AA-46FF-B1CF-711B1C0C5A8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5121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2424" y="554224"/>
                <a:ext cx="10585176" cy="54726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用样本进行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参数学习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对所有可能隐节点状态求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的边缘分布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f>
                            <m:fPr>
                              <m:type m:val="lin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利用迭代求解最优参数：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梯度为：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  <m:r>
                        <a:rPr lang="en-US" altLang="zh-CN" sz="2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2424" y="554224"/>
                <a:ext cx="10585176" cy="5472608"/>
              </a:xfrm>
              <a:blipFill>
                <a:blip r:embed="rId3"/>
                <a:stretch>
                  <a:fillRect l="-1037" t="-1559" b="-5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E48C730-EC40-4E8B-8639-08275AC8231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7983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2424" y="980728"/>
                <a:ext cx="10585176" cy="442825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梯度也可以写为：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右</a:t>
                </a: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边第一项是能量梯度在训练样本对应状态上的期望，沿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梯度</a:t>
                </a: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负方向模型对训练样本的似然度增大 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右边第二项是能量梯度对整个问题空间中的期望，沿梯度反方向调整参数模型对空间中任意样本的似然度都最大 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第二项在总梯度中是负项，因此使模型减小对空间中任意样本的似然度 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2424" y="980728"/>
                <a:ext cx="10585176" cy="4428256"/>
              </a:xfrm>
              <a:blipFill>
                <a:blip r:embed="rId3"/>
                <a:stretch>
                  <a:fillRect l="-1037" t="-1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58E9539-90C4-4034-9F28-421DA7D0709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6739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46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451484" y="836712"/>
                <a:ext cx="9289032" cy="511811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各参数更新公式：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dirty="0"/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1484" y="836712"/>
                <a:ext cx="9289032" cy="5118112"/>
              </a:xfrm>
              <a:blipFill>
                <a:blip r:embed="rId3"/>
                <a:stretch>
                  <a:fillRect l="-1181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EB69B4A-7592-44A5-92D6-ECE3C404DE0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6282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49896" y="564715"/>
                <a:ext cx="11092208" cy="54726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迭代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中须求两个期望值，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effectLst/>
                  </a:rPr>
                  <a:t> </a:t>
                </a:r>
                <a:r>
                  <a:rPr lang="zh-CN" altLang="en-US" sz="2800" dirty="0">
                    <a:solidFill>
                      <a:schemeClr val="bg2"/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可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𝒉</m:t>
                        </m:r>
                      </m:e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求得，如何求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𝒉</m:t>
                        </m:r>
                      </m:sub>
                    </m:sSub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 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？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训练的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算法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用蒙特卡洛迭代的方式来对状态空间进行采样</m:t>
                    </m:r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</a:t>
                </a: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步交替采样后得到的可见节点和隐节点状态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𝒉</m:t>
                        </m:r>
                      </m:e>
                    </m:acc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上的值作为对期望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𝒉</m:t>
                        </m:r>
                      </m:sub>
                    </m:sSub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 )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的估计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在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网络学习中，只需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k=1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即可得到比较理想的效果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9896" y="564715"/>
                <a:ext cx="11092208" cy="5472608"/>
              </a:xfrm>
              <a:blipFill>
                <a:blip r:embed="rId3"/>
                <a:stretch>
                  <a:fillRect l="-989" t="-892" r="-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0E34FEF-AA82-124C-AC23-E1C85961D91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67906"/>
            <a:ext cx="7344816" cy="2425390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FDD403-42C5-4B45-BC7D-69A58988759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8818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24472" y="1196752"/>
                <a:ext cx="10228112" cy="483008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于是，</a:t>
                </a:r>
                <a:r>
                  <a:rPr lang="en-US" altLang="zh-CN" sz="28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时刻各参数更新公式：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d>
                                <m:dPr>
                                  <m:ctrlPr>
                                    <a:rPr lang="zh-CN" altLang="zh-CN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zh-CN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zh-CN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zh-CN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zh-CN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itchFamily="2" charset="-122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：</a:t>
                </a:r>
                <a:endParaRPr lang="en-US" altLang="zh-CN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))−</m:t>
                      </m:r>
                      <m:acc>
                        <m:accPr>
                          <m:chr m:val="̃"/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4472" y="1196752"/>
                <a:ext cx="10228112" cy="4830080"/>
              </a:xfrm>
              <a:blipFill>
                <a:blip r:embed="rId3"/>
                <a:stretch>
                  <a:fillRect l="-1073" t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1206D33-A430-4DCC-AF91-536C55EA78A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4926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43FBB2-316A-234A-8407-8E0E4D6E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2">
                <a:extLst>
                  <a:ext uri="{FF2B5EF4-FFF2-40B4-BE49-F238E27FC236}">
                    <a16:creationId xmlns:a16="http://schemas.microsoft.com/office/drawing/2014/main" id="{72F9FF69-772C-494E-92C6-F6ABA62A2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980" y="355516"/>
                <a:ext cx="11750040" cy="6121484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【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学习算法：一步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CD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算法】</a:t>
                </a: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预设学习步长（学习率）为</a:t>
                </a:r>
                <a14:m>
                  <m:oMath xmlns:m="http://schemas.openxmlformats.org/officeDocument/2006/math"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RBM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网络输入层与隐层之间的权值矩阵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是隐层偏置参数向量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是输入层偏置参数向量</a:t>
                </a: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）初始化</a:t>
                </a: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）加入下一个训练样本，记为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采样：</a:t>
                </a:r>
              </a:p>
              <a:p>
                <a:pPr marL="342900" lvl="0" indent="-342900" algn="l">
                  <a:buFont typeface="+mj-lt"/>
                  <a:buAutoNum type="alphaLcParenR"/>
                </a:pP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对所有隐节点，计算</a:t>
                </a:r>
                <a14:m>
                  <m:oMath xmlns:m="http://schemas.openxmlformats.org/officeDocument/2006/math"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zh-CN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sigm</m:t>
                    </m:r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</m:sub>
                    </m:sSub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，依此采样得向量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l">
                  <a:buFont typeface="+mj-lt"/>
                  <a:buAutoNum type="alphaLcParenR"/>
                </a:pP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对所有可见节点，计算</a:t>
                </a:r>
                <a14:m>
                  <m:oMath xmlns:m="http://schemas.openxmlformats.org/officeDocument/2006/math"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zh-CN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sigm</m:t>
                    </m:r>
                    <m:d>
                      <m:dPr>
                        <m:ctrlPr>
                          <a:rPr lang="zh-CN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zh-CN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，依此采样得向量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l">
                  <a:buFont typeface="+mj-lt"/>
                  <a:buAutoNum type="alphaLcParenR"/>
                </a:pP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对所有隐节点，计算</a:t>
                </a:r>
                <a14:m>
                  <m:oMath xmlns:m="http://schemas.openxmlformats.org/officeDocument/2006/math"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zh-CN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sigm</m:t>
                    </m:r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</m:sub>
                    </m:sSub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，依此采样得向量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更新：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⇐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2400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𝜂</m:t>
                      </m:r>
                      <m:d>
                        <m:dPr>
                          <m:ctrlPr>
                            <a:rPr lang="zh-CN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⇐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𝒄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⇐</m:t>
                      </m:r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sz="24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）检查收敛条件，如已收敛或已达预设训练次数则停止，否则转（</a:t>
                </a:r>
                <a:r>
                  <a:rPr lang="en-US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sz="24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5" name="文本框 2">
                <a:extLst>
                  <a:ext uri="{FF2B5EF4-FFF2-40B4-BE49-F238E27FC236}">
                    <a16:creationId xmlns:a16="http://schemas.microsoft.com/office/drawing/2014/main" id="{72F9FF69-772C-494E-92C6-F6ABA62A2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" y="355516"/>
                <a:ext cx="11750040" cy="6121484"/>
              </a:xfrm>
              <a:prstGeom prst="rect">
                <a:avLst/>
              </a:prstGeom>
              <a:blipFill>
                <a:blip r:embed="rId2"/>
                <a:stretch>
                  <a:fillRect l="-778" t="-1093" b="-1093"/>
                </a:stretch>
              </a:blip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78538230-4C93-4F20-9E12-F15B66B1AD3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1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858444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12.2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人工神经网络回顾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7408" y="1412776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多层感知器基本结构 （第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6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章）</a:t>
                </a:r>
                <a:endParaRPr lang="en-US" altLang="zh-CN" sz="2400" b="0" dirty="0">
                  <a:solidFill>
                    <a:schemeClr val="bg2"/>
                  </a:solidFill>
                  <a:latin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+⋯+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=0</m:t>
                        </m:r>
                      </m:sub>
                      <m:sup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T</m:t>
                        </m:r>
                      </m:sup>
                    </m:sSup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+mn-cs"/>
                      </a:rPr>
                      <m:t>     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非线性处理单元</a:t>
                </a:r>
                <a14:m>
                  <m:oMath xmlns:m="http://schemas.openxmlformats.org/officeDocument/2006/math"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bg2"/>
                    </a:solidFill>
                  </a:rPr>
                  <a:t>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dirty="0">
                  <a:latin typeface="+mj-lt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隐层和节点数目越多，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VC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维越高，更容易过学习</a:t>
                </a:r>
                <a:endParaRPr lang="zh-CN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7408" y="1412776"/>
                <a:ext cx="10585176" cy="4403576"/>
              </a:xfrm>
              <a:blipFill>
                <a:blip r:embed="rId3"/>
                <a:stretch>
                  <a:fillRect l="-1037" t="-1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9A47AE4-0833-4249-9676-EE7CE78AE08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948537"/>
            <a:ext cx="5235810" cy="250126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9F8FA4-8289-43B7-B213-89FA6BFCACD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8488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352128"/>
            <a:ext cx="9430816" cy="72032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12.6.4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深度自编码器与深度信念网络（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DBN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1124744"/>
            <a:ext cx="10873208" cy="4403576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相似点：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同样需要逐层训练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区别：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DBN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利用</a:t>
            </a:r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RBM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对每一层编码层进行预训练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首先把输入节点和第一编码层节点看作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RBM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网络，利用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算法训练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再将第一，二编码层节点看作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RBM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网络， 利用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CD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算法训练，以此类推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unrolling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”展开：各编码层权值矩阵对称到解码器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5875EA-8371-7D43-8CC3-0C2851289F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03" y="3429000"/>
            <a:ext cx="7704194" cy="3240360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9176D5-0D54-46B2-8BE1-9A05662222B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1385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0114" y="895864"/>
                <a:ext cx="9898334" cy="54726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信念网络：类似多层感知器的贝叶斯网络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相邻两层条件概率由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sigmoid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函数刻画：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sigm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sigm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联合概率为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存在“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解释排除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”现象，难以进行模型推断</a:t>
                </a:r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114" y="895864"/>
                <a:ext cx="9898334" cy="5472608"/>
              </a:xfrm>
              <a:blipFill>
                <a:blip r:embed="rId3"/>
                <a:stretch>
                  <a:fillRect l="-1109" t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D264FB9-3451-214A-8E6C-3BBFF48AE41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89528"/>
            <a:ext cx="3224286" cy="2321402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C402D0-98EA-4713-A293-3A064157EBD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962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48894" y="764704"/>
                <a:ext cx="9087466" cy="532859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深度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信念网络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Deep Belief Network</a:t>
                </a:r>
                <a:r>
                  <a:rPr lang="zh-CN" altLang="e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DBN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最后的隐层关系用无向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替代原模型，便于求解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最后两层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RBM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网络联合概率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4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sz="2400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整体概率分布：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limLoc m:val="undOvr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训练方法：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逐层构建的贪婪学习算法 ，每步增加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DBN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模型对训练数据的对数似然函数的变分下界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zh-CN" altLang="zh-CN" sz="2400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8894" y="764704"/>
                <a:ext cx="9087466" cy="5328592"/>
              </a:xfrm>
              <a:blipFill>
                <a:blip r:embed="rId3"/>
                <a:stretch>
                  <a:fillRect l="-1207" t="-1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0CAFFF0-F7D0-5240-9F75-89FE358D3B1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609600"/>
            <a:ext cx="3572315" cy="3059430"/>
          </a:xfrm>
          <a:prstGeom prst="rect">
            <a:avLst/>
          </a:prstGeom>
          <a:noFill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83556C-FF83-FA40-885C-DE3328323A8B}"/>
              </a:ext>
            </a:extLst>
          </p:cNvPr>
          <p:cNvSpPr/>
          <p:nvPr/>
        </p:nvSpPr>
        <p:spPr bwMode="auto">
          <a:xfrm>
            <a:off x="10467621" y="483870"/>
            <a:ext cx="1417320" cy="31851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542ABF-255F-4D35-B27F-7D0381C8A66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7116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908720"/>
            <a:ext cx="10891546" cy="4120646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DBN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属于生成模型，可以用来生成新样本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更广阔应用是将最顶端节点作为对样本新的特征表示，进行后续的分类或预测任务 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把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DBN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的训练看作是对多层感知器的非监督预训练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再用监督学习的分类或预测目标去对网络进行再训练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DBN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是第一个非卷积的深度神经网络模型，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也是人们接受并广泛使用“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深度学习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”这个概念的开始 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3C2866-DA93-4C7F-9DB4-E5910ACE418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91659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836712"/>
            <a:ext cx="10891546" cy="5102015"/>
          </a:xfrm>
        </p:spPr>
        <p:txBody>
          <a:bodyPr/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深度信念网络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专指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DBN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类似的模型，最后一层是无向的限制性玻尔兹曼机网络，而之前各层均为有向的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Sigmoid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信念网络 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是贝叶斯网络与人工神经网络的结合 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深度神经网络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Deep Neural Networks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DNN</a:t>
            </a:r>
            <a:r>
              <a:rPr lang="zh-CN" altLang="e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广泛概念，多层（通常指超过四层）结构、每层包含多个非线性计算单元、各层单元之间具有需通过训练确定的连接权值等参数的计算模型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与之相关的机器学习方法统称为深度学习（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Deep Learning</a:t>
            </a:r>
            <a:r>
              <a:rPr lang="zh-CN" altLang="en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D9CC3-E6E4-40C2-964F-936D2345789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702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352128"/>
            <a:ext cx="9430816" cy="844624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12.7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生成模型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00" y="1268760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生成式模型（</a:t>
                </a:r>
                <a:r>
                  <a:rPr lang="e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generative model</a:t>
                </a:r>
                <a:r>
                  <a:rPr lang="zh-CN" altLang="e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：估计或模拟样本的概率分布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对于分类问题，</a:t>
                </a: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计算样本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以及标签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联合概率分布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判别式模型（</a:t>
                </a:r>
                <a:r>
                  <a:rPr lang="e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discriminative model</a:t>
                </a:r>
                <a:r>
                  <a:rPr lang="zh-CN" altLang="e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对后验概率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直接建模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00" y="1268760"/>
                <a:ext cx="10585176" cy="4403576"/>
              </a:xfrm>
              <a:blipFill>
                <a:blip r:embed="rId3"/>
                <a:stretch>
                  <a:fillRect l="-1037" t="-1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F754C6B-6C3C-3642-9B43-179FCABABC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90" y="3317298"/>
            <a:ext cx="6315933" cy="3133606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0D6A3E-21B2-4BEF-8AC0-DD7150BC373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28068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56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476672"/>
            <a:ext cx="9430816" cy="70060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12.7.1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变分自编码器（</a:t>
            </a: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VAE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00" y="1412776"/>
                <a:ext cx="10873208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通过训练样本学习隐节点变量概率分布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看似与自编码器有相同构造，数学模型完全不同，本质上是概率图模型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模型的参数推断采用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变分推断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Variational Inference 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）方法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概率图中的变分推断：对样本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，从一组隐含向量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中依概率产生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00" y="1412776"/>
                <a:ext cx="10873208" cy="4403576"/>
              </a:xfrm>
              <a:blipFill>
                <a:blip r:embed="rId3"/>
                <a:stretch>
                  <a:fillRect l="-1009" t="-1939" r="-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EBE665-7ABF-784B-B597-74C2013DDE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73" y="3429000"/>
            <a:ext cx="2358854" cy="652074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59333B-A312-4DEE-9585-CBC9A981E35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9257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980728"/>
                <a:ext cx="10009112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目标：推断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的后验概率密度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𝒛</m:t>
                        </m:r>
                      </m:e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  其中：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是观测样本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的边缘密度，也称作“证据”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，但难以求解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可以利用马尔可夫链蒙特卡洛（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MCMC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）求解，但效率较低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980728"/>
                <a:ext cx="10009112" cy="5102015"/>
              </a:xfrm>
              <a:blipFill>
                <a:blip r:embed="rId3"/>
                <a:stretch>
                  <a:fillRect l="-1096" t="-956" r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C7908DA-ABC3-7642-BFF5-92C5867205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22" y="1196752"/>
            <a:ext cx="2689635" cy="74351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A9B7FF-5A7E-4B4A-B1A3-BF9A1C48FCE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3105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1384" y="1230204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变分推断：对函数和泛函的微小变化（称作变分）寻找泛函的极值</a:t>
                </a:r>
                <a:endParaRPr lang="zh-CN" altLang="zh-CN" sz="3600" dirty="0"/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引入某个易计算的函数变分函数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尽可能接近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如何定义“接近”？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衡量概率密度函数之间的相似度：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散度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是一个离散的随机变量，它的概率分布函数是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定义信息量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𝐼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log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，则随机事件的熵：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1384" y="1230204"/>
                <a:ext cx="10891546" cy="5102015"/>
              </a:xfrm>
              <a:blipFill>
                <a:blip r:embed="rId3"/>
                <a:stretch>
                  <a:fillRect l="-1007" t="-956" r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C7908DA-ABC3-7642-BFF5-92C5867205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409673"/>
            <a:ext cx="2689635" cy="74351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C0142C-7F56-4757-A228-24F13ED7066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1674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980728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同一随机变量，还存在另一个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概率分布函数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𝑄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𝑄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的差异定义为它们熵的差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，即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散度：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可等价写为：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一般情况下，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||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||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  <a:cs typeface="Arial" panose="020B0604020202020204" pitchFamily="34" charset="0"/>
                  </a:rPr>
                  <a:t>此外，还满足非负性：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||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980728"/>
                <a:ext cx="10891546" cy="5102015"/>
              </a:xfrm>
              <a:blipFill>
                <a:blip r:embed="rId3"/>
                <a:stretch>
                  <a:fillRect l="-1007" t="-956" b="-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C7908DA-ABC3-7642-BFF5-92C5867205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409673"/>
            <a:ext cx="2689635" cy="74351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D0E231-A39B-4F78-8411-947CF1BF56D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3861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1052736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前向传播 （第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章）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每层：第一步线性加权组合，第二步非线性变换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基于新特征表示进行判别预测和定量预测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“表示学习”（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Representation Learning</a:t>
            </a:r>
            <a:r>
              <a:rPr lang="zh-CN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 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网络训练（第六章）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误差反向传播算法（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BP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原理：误差梯度下降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0611A0-C73D-412F-B5C9-BBCEA50D37F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0371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00" y="678890"/>
                <a:ext cx="10891546" cy="510201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引入变分函数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来逼近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难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求解的后验概率密度函数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3600" dirty="0"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散度为：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)||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))=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log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log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由此可得：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)||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))−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)||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))+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00" y="678890"/>
                <a:ext cx="10891546" cy="5102015"/>
              </a:xfrm>
              <a:blipFill>
                <a:blip r:embed="rId3"/>
                <a:stretch>
                  <a:fillRect l="-1007" t="-1553" b="-4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7F201E6-79A6-48E1-ACEC-35BB983EFA7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57471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678890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由非负性可知：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≥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800" dirty="0">
                    <a:solidFill>
                      <a:schemeClr val="bg2"/>
                    </a:solidFill>
                    <a:ea typeface="SimHei" panose="02010609060101010101" pitchFamily="49" charset="-122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log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为变分下界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令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≜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ℒ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称作证据下界，简写为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ELBO</a:t>
                </a:r>
                <a:endParaRPr lang="zh-CN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最大化证据下界</a:t>
                </a:r>
                <a:r>
                  <a:rPr lang="e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ELBO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即等价于最小化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散度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678890"/>
                <a:ext cx="10891546" cy="5102015"/>
              </a:xfrm>
              <a:blipFill>
                <a:blip r:embed="rId3"/>
                <a:stretch>
                  <a:fillRect l="-1007" t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A3B5E71-2588-4988-AF2F-EF9535FEA3C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4814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980728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分解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ℒ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中联合概率有：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nary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~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𝒛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)||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 algn="r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第一项为似然函数，第二项为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散度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ea typeface="SimHei" panose="02010609060101010101" pitchFamily="49" charset="-122"/>
                    <a:cs typeface="Arial" panose="020B0604020202020204" pitchFamily="34" charset="0"/>
                  </a:rPr>
                  <a:t>上式中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可看做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在观测样本下从给定函数族中求解的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，因此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可以看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的条件密度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980728"/>
                <a:ext cx="10891546" cy="5102015"/>
              </a:xfrm>
              <a:blipFill>
                <a:blip r:embed="rId3"/>
                <a:stretch>
                  <a:fillRect l="-1007" t="-956" r="-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C10F12B-66F4-43BA-905A-E4276BD5559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5089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87387" y="476672"/>
                <a:ext cx="10891546" cy="5030007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VAE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中用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编码层来实现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，用解码层来实现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目标函数：最大化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ELBO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指定隐层为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各项独立的多元正态分布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𝑵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𝝁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，目标等价于：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   </m:t>
                          </m:r>
                        </m:e>
                      </m:func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𝒙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)||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𝝁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7387" y="476672"/>
                <a:ext cx="10891546" cy="5030007"/>
              </a:xfrm>
              <a:blipFill>
                <a:blip r:embed="rId3"/>
                <a:stretch>
                  <a:fillRect l="-1007" t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1D2AA62-9410-AA4B-98DA-5F6327927C0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16" y="3401902"/>
            <a:ext cx="5953967" cy="3322270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4D0826-6FCF-4A6E-9ECA-EC3F075FED4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9771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1384" y="548680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由于中间存在采样，梯度无法传播到编码层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解决办法：“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再参数化技巧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”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原模型中解码层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输入向量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通过采样得到：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𝒛</m:t>
                      </m:r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~</m:t>
                      </m:r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𝑁</m:t>
                      </m:r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</m:sub>
                        <m:sup>
                          <m:r>
                            <a:rPr lang="en-US" altLang="zh-CN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再参数化，系数𝜺保留了随机性，但不是训练的参数，使得梯度可以传播：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⨀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1384" y="548680"/>
                <a:ext cx="10891546" cy="5102015"/>
              </a:xfrm>
              <a:blipFill>
                <a:blip r:embed="rId3"/>
                <a:stretch>
                  <a:fillRect l="-1007" t="-836" r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3887867-9770-6545-A019-A52F3A9DB8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3717032"/>
            <a:ext cx="7970644" cy="298856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DD1287-9AA0-4032-B45E-FCC2D436953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5999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65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352128"/>
            <a:ext cx="9430816" cy="700608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12.7.2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生成对抗网络（</a:t>
            </a:r>
            <a:r>
              <a:rPr lang="en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GAN</a:t>
            </a:r>
            <a:r>
              <a:rPr lang="zh-CN" altLang="e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zh-CN" altLang="en-US" sz="36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83432" y="1196752"/>
                <a:ext cx="10585176" cy="433156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通过两个神经网络的博弈学习样本生成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是网络的隐变量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真实的训练样本记作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 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生成器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：在一定的隐变量控制下生成新样本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判别器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：对真实训练样本和生成器生成的“假样本”判别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432" y="1196752"/>
                <a:ext cx="10585176" cy="4331568"/>
              </a:xfrm>
              <a:blipFill>
                <a:blip r:embed="rId3"/>
                <a:stretch>
                  <a:fillRect l="-748" t="-1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ABE320A-90BA-C441-8695-8BDC7A63CC6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32" y="3284984"/>
            <a:ext cx="6769935" cy="3299950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12401B3-6412-4007-A595-CBA0FAF7904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2179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3097" y="620688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的先验概率密度为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en-US" altLang="zh-CN" sz="2800" dirty="0">
                    <a:solidFill>
                      <a:schemeClr val="bg2"/>
                    </a:solidFill>
                    <a:ea typeface="SimHei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</a:t>
                </a:r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概率密度函数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学习目标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判别器要使目标函数最大化，生成器要使判别函数最小化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固定生成器，目标函数：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0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subSup"/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b="1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zh-CN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3097" y="620688"/>
                <a:ext cx="10891546" cy="5102015"/>
              </a:xfrm>
              <a:blipFill>
                <a:blip r:embed="rId3"/>
                <a:stretch>
                  <a:fillRect l="-1008" t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5759CEF-5A48-48C6-A94F-4262645B874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4063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877992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对判别器，求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最大：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8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最优判别器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877992"/>
                <a:ext cx="10891546" cy="5102015"/>
              </a:xfrm>
              <a:blipFill>
                <a:blip r:embed="rId3"/>
                <a:stretch>
                  <a:fillRect l="-1007" t="-1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B67D81F-8EE5-469B-B5E9-D32102E92F1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6026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3392" y="692696"/>
                <a:ext cx="10891546" cy="5102015"/>
              </a:xfrm>
            </p:spPr>
            <p:txBody>
              <a:bodyPr/>
              <a:lstStyle/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固定判别器，目标函数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𝑉</m:t>
                    </m:r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带入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zh-CN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进一步推导可得：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𝑙𝑜𝑔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𝐾𝐿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𝐾𝐿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  即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𝑙𝑜𝑔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𝐽𝑆𝐷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JS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散度：两个概率密度函数以各自为基准的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KL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散度的平均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生成器最优化目标：生成器概率密度函数与数据概率密度函数相同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:endParaRPr lang="zh-CN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4000"/>
                  </a:lnSpc>
                  <a:buNone/>
                </a:pP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3392" y="692696"/>
                <a:ext cx="10891546" cy="5102015"/>
              </a:xfrm>
              <a:blipFill>
                <a:blip r:embed="rId3"/>
                <a:stretch>
                  <a:fillRect l="-1007" t="-1314" r="-672" b="-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057DD6D-943B-41BF-98F8-605888674BE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1805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1C376-9A6E-4740-A3E2-24D13BB01E1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AFC1341F-221E-FE4E-922E-DCDDD96AD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7724" y="491359"/>
                <a:ext cx="8016552" cy="603889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【</a:t>
                </a:r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GAN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分批随机梯度下降训练算法】</a:t>
                </a:r>
              </a:p>
              <a:p>
                <a:pPr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对每一轮训练：</a:t>
                </a:r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{</a:t>
                </a:r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）对判别器进行</a:t>
                </a:r>
                <a:r>
                  <a:rPr lang="en-US" sz="1600" i="1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步优化（其中</a:t>
                </a:r>
                <a:r>
                  <a:rPr lang="en-US" sz="1600" i="1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为需要设置的超参数），对其中每一步：</a:t>
                </a:r>
              </a:p>
              <a:p>
                <a:pPr marL="742950" lvl="1" indent="-285750" algn="just">
                  <a:buFont typeface="+mj-lt"/>
                  <a:buAutoNum type="alphaLcParenR"/>
                </a:pP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从生成器隐变量先验密度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中采样生成一批</a:t>
                </a:r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个生成样本</a:t>
                </a:r>
                <a14:m>
                  <m:oMath xmlns:m="http://schemas.openxmlformats.org/officeDocument/2006/math"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buFont typeface="+mj-lt"/>
                  <a:buAutoNum type="alphaLcParenR"/>
                </a:pP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从训练样本集中采样一批</a:t>
                </a:r>
                <a:r>
                  <a:rPr lang="en-US" sz="1600" i="1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个真实样本</a:t>
                </a:r>
                <a14:m>
                  <m:oMath xmlns:m="http://schemas.openxmlformats.org/officeDocument/2006/math"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buFont typeface="+mj-lt"/>
                  <a:buAutoNum type="alphaLcParenR"/>
                </a:pP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对判别器的参数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求目标函数的梯度</a:t>
                </a:r>
              </a:p>
              <a:p>
                <a:pPr marL="733425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sz="1600" i="1" kern="100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kern="100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571500"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用该梯度上升的方向更新判别器参数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</a:p>
              <a:p>
                <a:pPr marL="733425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sz="1600" i="1" kern="100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kern="100">
                                                  <a:solidFill>
                                                    <a:schemeClr val="bg2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551815"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为步长即学习率。</a:t>
                </a:r>
              </a:p>
              <a:p>
                <a:pPr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）对生成器进行优化</a:t>
                </a:r>
              </a:p>
              <a:p>
                <a:pPr marL="342900" lvl="0" indent="-342900" algn="l">
                  <a:buFont typeface="+mj-lt"/>
                  <a:buAutoNum type="alphaLcParenR"/>
                </a:pP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从生成器的隐变量概率密度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中采样生成一批</a:t>
                </a:r>
                <a:r>
                  <a:rPr lang="en-US" sz="1600" i="1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m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个生成样本</a:t>
                </a:r>
                <a14:m>
                  <m:oMath xmlns:m="http://schemas.openxmlformats.org/officeDocument/2006/math">
                    <m:r>
                      <a:rPr lang="en-US" sz="1600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sSup>
                      <m:sSup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1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zh-CN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100">
                                <a:solidFill>
                                  <a:schemeClr val="bg2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1600" i="1" kern="1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+mj-lt"/>
                  <a:buAutoNum type="alphaLcParenR"/>
                </a:pP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对生成器参数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求目标函数的梯度</a:t>
                </a:r>
              </a:p>
              <a:p>
                <a:pPr marL="733425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33425" indent="266700" algn="just"/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用该梯度下降的方向更新生成器参数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 kern="10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</a:p>
              <a:p>
                <a:pPr marL="733425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600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zh-CN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6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zh-CN" sz="1600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kern="100">
                                          <a:solidFill>
                                            <a:schemeClr val="bg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 kern="100">
                                              <a:solidFill>
                                                <a:schemeClr val="bg2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16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sz="1600" kern="100" dirty="0">
                  <a:solidFill>
                    <a:schemeClr val="bg2"/>
                  </a:solidFill>
                  <a:effectLst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114300" algn="just"/>
                <a:r>
                  <a:rPr lang="en-US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} </a:t>
                </a:r>
                <a:r>
                  <a:rPr lang="zh-CN" sz="1600" kern="100" dirty="0">
                    <a:solidFill>
                      <a:schemeClr val="bg2"/>
                    </a:solidFill>
                    <a:effectLst/>
                    <a:latin typeface="SimHei" panose="02010609060101010101" pitchFamily="49" charset="-122"/>
                    <a:ea typeface="SimHei" panose="02010609060101010101" pitchFamily="49" charset="-122"/>
                    <a:cs typeface="Times New Roman" panose="02020603050405020304" pitchFamily="18" charset="0"/>
                  </a:rPr>
                  <a:t>如此往复迭代训练，直到达到预设训练次数。</a:t>
                </a:r>
              </a:p>
            </p:txBody>
          </p:sp>
        </mc:Choice>
        <mc:Fallback xmlns="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AFC1341F-221E-FE4E-922E-DCDDD96AD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7724" y="491359"/>
                <a:ext cx="8016552" cy="6038897"/>
              </a:xfrm>
              <a:prstGeom prst="rect">
                <a:avLst/>
              </a:prstGeom>
              <a:blipFill>
                <a:blip r:embed="rId3"/>
                <a:stretch>
                  <a:fillRect l="-380" t="-404" b="-303"/>
                </a:stretch>
              </a:blip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D65AEC5-77E4-47A3-88BC-119B5B29C95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9470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03412" y="1088740"/>
                <a:ext cx="10585176" cy="4716524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二分类任务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最后一层可用一个节点，是基于新特征的罗杰斯特回归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多分类任务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每个节点对应一类，进行“独热”（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one-hot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编码 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需要进行输出归一化保证和为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  <a:p>
                <a:pPr lvl="1" eaLnBrk="1" hangingPunct="1">
                  <a:spcBef>
                    <a:spcPts val="600"/>
                  </a:spcBef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常用归一化指数函数（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n</a:t>
                </a:r>
                <a:r>
                  <a:rPr lang="en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ormalized exponential function</a:t>
                </a:r>
                <a:r>
                  <a:rPr lang="zh-CN" altLang="e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 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也称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</a:rPr>
                  <a:t>软最大函数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" altLang="zh-CN" sz="2400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softmax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函数）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40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zh-CN" sz="2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</m:t>
                      </m:r>
                      <m:r>
                        <a:rPr lang="en-US" altLang="zh-CN" sz="2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zh-CN" sz="2400" dirty="0">
                  <a:solidFill>
                    <a:schemeClr val="bg2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3412" y="1088740"/>
                <a:ext cx="10585176" cy="4716524"/>
              </a:xfrm>
              <a:blipFill>
                <a:blip r:embed="rId3"/>
                <a:stretch>
                  <a:fillRect l="-1037" t="-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376621B-7BCD-47C8-AF15-662F7EE94F5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6693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475462"/>
            <a:ext cx="11233248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12.8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综合应用举例</a:t>
            </a:r>
            <a:b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</a:br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12.8.1 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中文病历文本生成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D333DB8-5D96-204C-A6AF-635A979D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2060847"/>
            <a:ext cx="10585176" cy="42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采用强化学习的生存对抗网络按病种产生仿真的中文病历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使用条件生成对抗网络引入疾病类型标签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word2vec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方法将词编码为向量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使用长短时记忆（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LSTM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）神经网络作为生成器模型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使用卷积神经网络（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CNN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）作为判别器模型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kern="0" dirty="0" err="1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mtGAN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: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Medical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Text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Generative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Adversarial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E35D2F-8CCA-44AC-8DDA-BB004DD9FBB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4570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D333DB8-5D96-204C-A6AF-635A979D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476672"/>
            <a:ext cx="10585176" cy="440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2800" kern="0" dirty="0" err="1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mtGAN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基本结构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</a:t>
            </a:r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和判别器模型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83412"/>
            <a:ext cx="7015179" cy="6555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83A35D-929B-4FF5-AE90-9D7D49A4B92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9378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D333DB8-5D96-204C-A6AF-635A979DD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408" y="897632"/>
                <a:ext cx="10585176" cy="4403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mtGAN</a:t>
                </a:r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与强化学习的对应关系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策略：生成器</a:t>
                </a:r>
                <a:r>
                  <a:rPr lang="en-US" altLang="zh-CN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G</a:t>
                </a: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动作：下一步要产生的词（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状态：当前已经生成的文本片段（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b="0" i="1" kern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奖励：对于由生成器</a:t>
                </a:r>
                <a:r>
                  <a:rPr lang="en-US" altLang="zh-CN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G</a:t>
                </a:r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生成的句子，判别器判定它为真实样本的概率</a:t>
                </a:r>
                <a:r>
                  <a:rPr lang="en-US" altLang="zh-CN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P</a:t>
                </a:r>
              </a:p>
              <a:p>
                <a:r>
                  <a:rPr lang="zh-CN" altLang="en-US" sz="28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学习过程加速</a:t>
                </a:r>
                <a:endParaRPr lang="en-US" altLang="zh-CN" sz="28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训练过程中常出现句子中个别片段不合理的情况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采用蒙特卡洛搜索方法对句子部分片段进行多次采样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/>
                <a:r>
                  <a:rPr lang="zh-CN" altLang="en-US" sz="24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避免对整个句子进行奖励或惩罚，定位错误位置，加快学习速度</a:t>
                </a:r>
                <a:endParaRPr lang="en-US" altLang="zh-CN" sz="2400" kern="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D333DB8-5D96-204C-A6AF-635A979DD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897632"/>
                <a:ext cx="10585176" cy="4403576"/>
              </a:xfrm>
              <a:prstGeom prst="rect">
                <a:avLst/>
              </a:prstGeom>
              <a:blipFill>
                <a:blip r:embed="rId3"/>
                <a:stretch>
                  <a:fillRect l="-1037" t="-17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7D88CAA-0B41-4C2F-BBAD-D3C2BFE98F7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2982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D333DB8-5D96-204C-A6AF-635A979D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692696"/>
            <a:ext cx="10585176" cy="440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生成结果示例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肺炎：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“患者于</a:t>
            </a:r>
            <a:r>
              <a:rPr lang="en-US" altLang="zh-CN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周前无明显诱因出现咳嗽，咳白色粘痰，伴活动后加重，休息后可缓解，间断服用镇咳药物等治疗，未行正规诊治。”</a:t>
            </a:r>
            <a:endParaRPr lang="en-US" altLang="zh-CN" sz="2400" kern="0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肺癌：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zh-CN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“患者</a:t>
            </a:r>
            <a:r>
              <a:rPr lang="en-US" altLang="zh-CN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多年前开始出现咳嗽、咳痰，痰中带血，当地医院查胸部</a:t>
            </a:r>
            <a:r>
              <a:rPr lang="en-US" altLang="zh-CN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CT</a:t>
            </a:r>
            <a:r>
              <a:rPr lang="zh-CN" altLang="en-US" sz="2400" kern="0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示纵膈肿大淋巴结，右肺下叶结节，后行气管镜时治疗收入院。”</a:t>
            </a:r>
            <a:endParaRPr lang="en-US" altLang="zh-CN" sz="2400" kern="0" dirty="0">
              <a:solidFill>
                <a:schemeClr val="bg2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E4AC74-E0A1-4BD4-A3C9-352BB7E6974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236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0592" y="352128"/>
            <a:ext cx="9430816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12.8.2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人工基因调控元件的生成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1535258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获得基因调控元件的方式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自然进化：需要漫长的时间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随机突变加筛选：成功率低，且难以发现全新的调控元件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从模式识别视角来思考这一问题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人工设计的基因调控元件需要被识别为有功能的元件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建模成一个分布估计和采样的问题：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利用天然生物基因组中已知元件作为训练样本</a:t>
            </a: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通过机器学习来学习这些样本的概率分布模型</a:t>
            </a: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从学习到的分布中抽样产生新的、能够被细胞识别的人工基因调控元件</a:t>
            </a:r>
            <a:endParaRPr lang="en-US" altLang="zh-CN" sz="2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利用生成对抗网络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GAN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来实现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04219-F103-4279-B82F-22604059053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70331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690528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基因调控元件的分布估计与生成的基本原理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01" y="1615587"/>
            <a:ext cx="8729597" cy="45419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3D5E9A-DBDF-450C-8C1F-A068E09A24C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28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83432" y="836712"/>
            <a:ext cx="10585176" cy="440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模型设计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生成模型设计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将低维隐变量送入生成器产生序列编码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将天然序列送入模型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判别器尽量区分生成器产生的序列与天然的序列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生成器尽量产生更加接近天然序列的样本，来欺骗判别器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分别对判别器和生成器进行梯度优化</a:t>
            </a: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回归筛选模型设计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输入：</a:t>
            </a:r>
            <a:r>
              <a:rPr lang="en-US" altLang="zh-CN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DNA</a:t>
            </a:r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序列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输出：所调控的下游蛋白质的产出量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0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筛选出潜在具有较高生物活性的样本，增加实验成功率</a:t>
            </a:r>
            <a:endParaRPr lang="en-US" altLang="zh-CN" sz="20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B7A076-5C5A-429E-9D12-296B5B56769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9195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404664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用生成对抗网络进行人工自动自生成的方法示意图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55" y="980728"/>
            <a:ext cx="6682721" cy="55801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573786-0440-4E36-B756-49AB9F50BD3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6278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432" y="548680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物理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虚拟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物理世界的循环映射过程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将虚拟设计的样本合成为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DNA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，通过生物学装载到细胞内进行观测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根据实验结果对模型进行循环优化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72" y="2132856"/>
            <a:ext cx="8079492" cy="403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631CC4-5461-4C79-8879-2E5327E5E70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4798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79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83432" y="836712"/>
            <a:ext cx="10585176" cy="440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实验结果</a:t>
            </a:r>
            <a:endParaRPr lang="en-US" altLang="zh-CN" sz="2800" kern="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设计的大肠杆菌基因启动子有</a:t>
            </a:r>
            <a:r>
              <a:rPr lang="en-US" altLang="zh-CN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70%</a:t>
            </a:r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都具有生物活性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部分元件的性能优于天然启动子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与天然启动子相似性很低，降低了同源重组风险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/>
            <a:r>
              <a:rPr lang="zh-CN" altLang="en-US" sz="24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人工元件比天然序列的转录活性更高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推动工程生物系统更加高效、安全、可控的智能化设计和构建</a:t>
            </a:r>
            <a:endParaRPr lang="en-US" altLang="zh-CN" sz="28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r>
              <a:rPr lang="zh-CN" altLang="en-US" sz="2800" kern="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极大促进代谢工程、分子育种、基因治疗等领域的发展</a:t>
            </a:r>
            <a:endParaRPr lang="en-US" altLang="zh-CN" sz="2400" kern="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A3879-BF3D-457A-8FAC-2A8040EC021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050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卷积神经网络（</a:t>
            </a:r>
            <a:r>
              <a:rPr lang="en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CNN</a:t>
            </a:r>
            <a:r>
              <a:rPr lang="zh-CN" altLang="e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 </a:t>
            </a:r>
            <a:endParaRPr lang="zh-CN" altLang="en-US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408" y="1718936"/>
            <a:ext cx="10585176" cy="4403576"/>
          </a:xfrm>
        </p:spPr>
        <p:txBody>
          <a:bodyPr/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用于解决图像识别领域的问题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原有多层感知器解决图像识别面临欠学习或参数过多问题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图像中待识别对象的像素点间存在空间关联关系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图像对象中存在多种不变性因素：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eaLnBrk="1" hangingPunct="1">
              <a:spcBef>
                <a:spcPts val="1200"/>
              </a:spcBef>
              <a:buFont typeface="Arial" panose="020B0604020202020204" pitchFamily="34" charset="0"/>
              <a:buChar char="–"/>
            </a:pP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位置，大小，变形并不影响字符的属性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40114C-E9AC-4AD1-A2B6-6AD9F0BFE08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8011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572" y="407616"/>
            <a:ext cx="9790856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12.9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深度学习算法中的部分常用技巧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03412" y="1696244"/>
                <a:ext cx="10585176" cy="440357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训练顺序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buFont typeface="系统字体常规体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梯度下降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𝑏𝑝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buFont typeface="系统字体常规体"/>
                  <a:buChar char="–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批量梯度下降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每轮训练从训练集中选取一批样本计算梯度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训练样本的批次划分要有随机性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3412" y="1696244"/>
                <a:ext cx="10585176" cy="4403576"/>
              </a:xfrm>
              <a:blipFill>
                <a:blip r:embed="rId3"/>
                <a:stretch>
                  <a:fillRect l="-1325" t="-2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43AB19A-EAE0-49EC-8985-34373695C71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1185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764704"/>
            <a:ext cx="10585176" cy="48245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学习率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自适应梯度下降法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让学习率在训练过程中进行动态变化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二阶优化算法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考虑目标函数的二阶导数信息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经典算法包括牛顿法、共轭梯度法等</a:t>
            </a:r>
            <a:endParaRPr lang="zh-CN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初始化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在一个给定范围内对参数进行随机初始化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条件允许时尝试不同的初始化参数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0D573E-D65F-4AC9-8FDE-437A42E1584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36157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03412" y="764704"/>
                <a:ext cx="10585176" cy="4896544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非线性激活函数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buFont typeface="系统字体常规体"/>
                  <a:buChar char="–"/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Sigmoid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两侧的导数趋近于</a:t>
                </a:r>
                <a:r>
                  <a:rPr lang="en-US" altLang="zh-CN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，深度网络的梯度难以回传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导致模型推广性较差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1">
                  <a:buFont typeface="系统字体常规体"/>
                  <a:buChar char="–"/>
                </a:pP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tanh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随机梯度下降更趋近自然梯度，收敛速度更快</a:t>
                </a:r>
                <a:endParaRPr lang="zh-CN" altLang="zh-CN" sz="2800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1">
                  <a:buFont typeface="系统字体常规体"/>
                  <a:buChar char="–"/>
                </a:pPr>
                <a:r>
                  <a:rPr lang="en-US" altLang="zh-CN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ReLU</a:t>
                </a:r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深度神经网络使用最广泛的激活函数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缓解梯度消散，使神经网络具有稀疏表达的能力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改进形式的</a:t>
                </a:r>
                <a:r>
                  <a:rPr lang="en-US" altLang="zh-CN" dirty="0" err="1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ReLU</a:t>
                </a: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函数使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s</m:t>
                    </m:r>
                    <m:r>
                      <a:rPr lang="en-US" altLang="zh-CN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&lt;0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区域内也有梯度</a:t>
                </a:r>
                <a:endParaRPr lang="en-US" altLang="zh-CN" dirty="0">
                  <a:solidFill>
                    <a:schemeClr val="bg2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3412" y="764704"/>
                <a:ext cx="10585176" cy="4896544"/>
              </a:xfrm>
              <a:blipFill>
                <a:blip r:embed="rId3"/>
                <a:stretch>
                  <a:fillRect l="-1325" t="-1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08D3671A-7058-4CD0-A991-5154F48DA9A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419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764704"/>
            <a:ext cx="10585176" cy="52565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随机舍弃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舍弃法（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dropout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每轮训练中，随机选择部分隐节点输出置零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这些隐节点的参数也暂时不更新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也属于一种正则化的方法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舍弃的作用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避免某些神经元共同激活，削弱神经元之间的关联适应性，增强推广能力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实现细节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相应地增加网络宽度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训练时间上升到原来的</a:t>
            </a:r>
            <a:r>
              <a:rPr lang="en-US" altLang="zh-CN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2-3</a:t>
            </a: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倍左右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A3C3E3-9C1D-4FAD-983B-8DD3C7D026F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11697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95400" y="764704"/>
                <a:ext cx="10693188" cy="5256584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归一化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Font typeface="系统字体常规体"/>
                  <a:buChar char="–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常用批量归一化（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batch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normalization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）算法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Font typeface="系统字体常规体"/>
                  <a:buChar char="–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核心思想：在批量梯度下降中设法使每一批数据的分布相同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Font typeface="系统字体常规体"/>
                  <a:buChar char="–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对神经网络每层输入做下面的归一化运算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Font typeface="系统字体常规体"/>
                  <a:buChar char="–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还需对特征做尺度调整和平移，提升特征表达能力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spcBef>
                    <a:spcPts val="1200"/>
                  </a:spcBef>
                  <a:buFont typeface="系统字体常规体"/>
                  <a:buChar char="–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itchFamily="2" charset="-122"/>
                    <a:cs typeface="Arial" panose="020B0604020202020204" pitchFamily="34" charset="0"/>
                  </a:rPr>
                  <a:t>批量归一化添加在激活函数之前，解决训练速度慢、梯度爆炸等问题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5400" y="764704"/>
                <a:ext cx="10693188" cy="5256584"/>
              </a:xfrm>
              <a:blipFill>
                <a:blip r:embed="rId3"/>
                <a:stretch>
                  <a:fillRect l="-1026" t="-1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A92E00E-3D93-44B2-B8EA-2F5C4CA081A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177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764704"/>
            <a:ext cx="10585176" cy="4403576"/>
          </a:xfrm>
        </p:spPr>
        <p:txBody>
          <a:bodyPr/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数据增强和辅助目标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数据增强（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augmentation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扩增样本数量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提高模型推广能力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增加辅助目标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增加提示性辅助目标改善方法的性能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可以参与全部训练过程，也可以用作预训练</a:t>
            </a:r>
            <a:endParaRPr lang="en-US" altLang="zh-CN" sz="3200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zh-CN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D251D2-369D-44AA-903F-215757404B0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70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764704"/>
            <a:ext cx="10585176" cy="4968552"/>
          </a:xfrm>
        </p:spPr>
        <p:txBody>
          <a:bodyPr/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终止条件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过学习提前停止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划分一部分样本作为验证集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训练误差继续减小但验证误差不变或反增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此时可能出现过学习现象，应该提前停止训练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spcBef>
                <a:spcPts val="1200"/>
              </a:spcBef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网络结构或算法的问题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训练误差和验证误差差别很大时就出现过学习现象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此时可能网络结构和算法中存在问题，应该返回调整优化</a:t>
            </a:r>
            <a:endParaRPr lang="en-US" altLang="zh-CN" dirty="0">
              <a:solidFill>
                <a:schemeClr val="bg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>
              <a:spcBef>
                <a:spcPts val="1200"/>
              </a:spcBef>
              <a:buFont typeface="系统字体常规体"/>
              <a:buChar char="–"/>
            </a:pP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“调参”需要观察神经网络训练全过程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938328-C65C-438E-8E8B-A4B339515AA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413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87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572" y="412448"/>
            <a:ext cx="9790856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12.10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讨论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3412" y="1844824"/>
            <a:ext cx="10585176" cy="4403576"/>
          </a:xfrm>
        </p:spPr>
        <p:txBody>
          <a:bodyPr/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深度学习在理论、方法和实现技术上都有很大的发展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需要避免“重调参，轻理论”的现象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需要进一步开展深度学习方法的理论研究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1F0D3-A434-43EB-BDCA-B8C7FAFB80D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597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864096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12.3.1</a:t>
            </a:r>
            <a:r>
              <a:rPr lang="zh-CN" altLang="en-US" sz="36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卷积层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408" y="1340768"/>
            <a:ext cx="10585176" cy="44035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单个卷积核：局部信息提取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所有位置扫描，一个卷积核得到一个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特征图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Feature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Map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多个卷积核称作多个</a:t>
            </a: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通道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channel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），用于不同特征提取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一维卷积：相应位置加权求和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7EB664-B6F3-1B4A-911A-4F142BD23A1D}"/>
              </a:ext>
            </a:extLst>
          </p:cNvPr>
          <p:cNvGrpSpPr/>
          <p:nvPr/>
        </p:nvGrpSpPr>
        <p:grpSpPr>
          <a:xfrm>
            <a:off x="3215680" y="3488432"/>
            <a:ext cx="5424959" cy="2988568"/>
            <a:chOff x="2783632" y="4230152"/>
            <a:chExt cx="3903769" cy="195530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8CFB67B-C1F5-D147-93F6-CEE5BE3D9C22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095" b="48864"/>
            <a:stretch/>
          </p:blipFill>
          <p:spPr bwMode="auto">
            <a:xfrm>
              <a:off x="2783632" y="4230152"/>
              <a:ext cx="1743529" cy="1955304"/>
            </a:xfrm>
            <a:prstGeom prst="rect">
              <a:avLst/>
            </a:prstGeom>
            <a:noFill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019E2A1-7716-E548-9B0A-EF315B08808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18" r="78095" b="619"/>
            <a:stretch/>
          </p:blipFill>
          <p:spPr bwMode="auto">
            <a:xfrm>
              <a:off x="4943872" y="4250304"/>
              <a:ext cx="1743529" cy="1872208"/>
            </a:xfrm>
            <a:prstGeom prst="rect">
              <a:avLst/>
            </a:prstGeom>
            <a:noFill/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2A1A92E-DBB0-4311-9CC6-2636337A001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6968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9322</TotalTime>
  <Words>7223</Words>
  <Application>Microsoft Office PowerPoint</Application>
  <PresentationFormat>宽屏</PresentationFormat>
  <Paragraphs>815</Paragraphs>
  <Slides>87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01" baseType="lpstr">
      <vt:lpstr>DengXian</vt:lpstr>
      <vt:lpstr>仿宋</vt:lpstr>
      <vt:lpstr>黑体</vt:lpstr>
      <vt:lpstr>黑体</vt:lpstr>
      <vt:lpstr>华文细黑</vt:lpstr>
      <vt:lpstr>楷体</vt:lpstr>
      <vt:lpstr>宋体</vt:lpstr>
      <vt:lpstr>微软雅黑</vt:lpstr>
      <vt:lpstr>系统字体常规体</vt:lpstr>
      <vt:lpstr>Arial</vt:lpstr>
      <vt:lpstr>Cambria Math</vt:lpstr>
      <vt:lpstr>Times New Roman</vt:lpstr>
      <vt:lpstr>1_默认设计模板</vt:lpstr>
      <vt:lpstr>2_默认设计模板</vt:lpstr>
      <vt:lpstr>模式识别（第四版） ——模式识别与机器学习</vt:lpstr>
      <vt:lpstr>第12章 深度学习</vt:lpstr>
      <vt:lpstr>本章主要内容</vt:lpstr>
      <vt:lpstr>12.1  引言</vt:lpstr>
      <vt:lpstr>12.2  人工神经网络回顾</vt:lpstr>
      <vt:lpstr>PowerPoint 演示文稿</vt:lpstr>
      <vt:lpstr>PowerPoint 演示文稿</vt:lpstr>
      <vt:lpstr>12.3  卷积神经网络（CNN） </vt:lpstr>
      <vt:lpstr>12.3.1  卷积层</vt:lpstr>
      <vt:lpstr>PowerPoint 演示文稿</vt:lpstr>
      <vt:lpstr>PowerPoint 演示文稿</vt:lpstr>
      <vt:lpstr>PowerPoint 演示文稿</vt:lpstr>
      <vt:lpstr>12.3.2  汇集（池化）</vt:lpstr>
      <vt:lpstr>12.3.3  深层卷积神经网络 </vt:lpstr>
      <vt:lpstr>12.3.4 卷积神经网络的演化和几个代表性模型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12.3.5 卷积神经网络在非图像数据上的应用举例</vt:lpstr>
      <vt:lpstr>PowerPoint 演示文稿</vt:lpstr>
      <vt:lpstr>12.4  循环神经网络（RNN）</vt:lpstr>
      <vt:lpstr>12.4.1  Hopfield神经网络</vt:lpstr>
      <vt:lpstr>12.4.2  循环神经网络</vt:lpstr>
      <vt:lpstr>PowerPoint 演示文稿</vt:lpstr>
      <vt:lpstr>PowerPoint 演示文稿</vt:lpstr>
      <vt:lpstr>PowerPoint 演示文稿</vt:lpstr>
      <vt:lpstr>12.5  长短时记忆模型（LSTM）</vt:lpstr>
      <vt:lpstr>PowerPoint 演示文稿</vt:lpstr>
      <vt:lpstr>PowerPoint 演示文稿</vt:lpstr>
      <vt:lpstr>12.6  自编码器、限制性玻尔兹曼机与深度信念网络 12.6.1 自编码器 </vt:lpstr>
      <vt:lpstr>PowerPoint 演示文稿</vt:lpstr>
      <vt:lpstr>PowerPoint 演示文稿</vt:lpstr>
      <vt:lpstr>12.6.2 用多层自编码器构造深度神经网络</vt:lpstr>
      <vt:lpstr>PowerPoint 演示文稿</vt:lpstr>
      <vt:lpstr>12.6.3 限制性玻尔兹曼机（RBM）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12.6.4 深度自编码器与深度信念网络（DBN）</vt:lpstr>
      <vt:lpstr>PowerPoint 演示文稿</vt:lpstr>
      <vt:lpstr>PowerPoint 演示文稿</vt:lpstr>
      <vt:lpstr>PowerPoint 演示文稿</vt:lpstr>
      <vt:lpstr>PowerPoint 演示文稿</vt:lpstr>
      <vt:lpstr>12.7 生成模型</vt:lpstr>
      <vt:lpstr>12.7.1  变分自编码器（VAE）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12.7.2  生成对抗网络（GAN）</vt:lpstr>
      <vt:lpstr>PowerPoint 演示文稿</vt:lpstr>
      <vt:lpstr>PowerPoint 演示文稿</vt:lpstr>
      <vt:lpstr>PowerPoint 演示文稿</vt:lpstr>
      <vt:lpstr>PowerPoint 演示文稿</vt:lpstr>
      <vt:lpstr>12.8  综合应用举例 12.8.1 中文病历文本生成 </vt:lpstr>
      <vt:lpstr>PowerPoint 演示文稿</vt:lpstr>
      <vt:lpstr>PowerPoint 演示文稿</vt:lpstr>
      <vt:lpstr>PowerPoint 演示文稿</vt:lpstr>
      <vt:lpstr>12.8.2  人工基因调控元件的生成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12.9  深度学习算法中的部分常用技巧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12.10  讨论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统计模式识别导论</dc:title>
  <dc:creator>Xuegong Zhang</dc:creator>
  <cp:lastModifiedBy>Xuegong Zhang</cp:lastModifiedBy>
  <cp:revision>366</cp:revision>
  <cp:lastPrinted>2016-09-11T15:29:02Z</cp:lastPrinted>
  <dcterms:created xsi:type="dcterms:W3CDTF">2001-02-14T02:31:42Z</dcterms:created>
  <dcterms:modified xsi:type="dcterms:W3CDTF">2021-08-02T08:36:56Z</dcterms:modified>
</cp:coreProperties>
</file>